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8" r:id="rId2"/>
    <p:sldId id="313" r:id="rId3"/>
    <p:sldId id="258" r:id="rId4"/>
    <p:sldId id="296" r:id="rId5"/>
    <p:sldId id="303" r:id="rId6"/>
    <p:sldId id="304" r:id="rId7"/>
    <p:sldId id="305" r:id="rId8"/>
    <p:sldId id="306" r:id="rId9"/>
    <p:sldId id="307" r:id="rId10"/>
    <p:sldId id="317" r:id="rId11"/>
    <p:sldId id="318" r:id="rId12"/>
    <p:sldId id="322" r:id="rId13"/>
    <p:sldId id="323" r:id="rId14"/>
    <p:sldId id="324" r:id="rId15"/>
    <p:sldId id="325" r:id="rId16"/>
    <p:sldId id="326" r:id="rId17"/>
    <p:sldId id="328" r:id="rId18"/>
    <p:sldId id="329" r:id="rId19"/>
    <p:sldId id="330" r:id="rId20"/>
    <p:sldId id="331" r:id="rId21"/>
    <p:sldId id="332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43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</c:numCache>
            </c:numRef>
          </c:xVal>
          <c:yVal>
            <c:numRef>
              <c:f>Лист1!$B$2:$B$12</c:f>
              <c:numCache>
                <c:formatCode>0.00E+00</c:formatCode>
                <c:ptCount val="11"/>
                <c:pt idx="0">
                  <c:v>1.1639999999999999</c:v>
                </c:pt>
                <c:pt idx="1">
                  <c:v>1.008E-2</c:v>
                </c:pt>
                <c:pt idx="2">
                  <c:v>4.7229999999999998E-3</c:v>
                </c:pt>
                <c:pt idx="3">
                  <c:v>3.2720000000000002E-3</c:v>
                </c:pt>
                <c:pt idx="4">
                  <c:v>2.4880000000000002E-3</c:v>
                </c:pt>
                <c:pt idx="5">
                  <c:v>2.3180000000000002E-3</c:v>
                </c:pt>
                <c:pt idx="6">
                  <c:v>1.9659999999999999E-3</c:v>
                </c:pt>
                <c:pt idx="7">
                  <c:v>1.766E-3</c:v>
                </c:pt>
                <c:pt idx="8">
                  <c:v>1.516E-3</c:v>
                </c:pt>
                <c:pt idx="9">
                  <c:v>1.1980000000000001E-3</c:v>
                </c:pt>
                <c:pt idx="10">
                  <c:v>1.312E-3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BB9-4222-B3A9-B1330D03365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eval loss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Лист1!$A$2:$A$12</c:f>
              <c:numCache>
                <c:formatCode>General</c:formatCode>
                <c:ptCount val="11"/>
                <c:pt idx="0">
                  <c:v>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</c:numCache>
            </c:numRef>
          </c:xVal>
          <c:yVal>
            <c:numRef>
              <c:f>Лист1!$C$2:$C$12</c:f>
              <c:numCache>
                <c:formatCode>0.00E+00</c:formatCode>
                <c:ptCount val="11"/>
                <c:pt idx="0">
                  <c:v>0.65869999999999995</c:v>
                </c:pt>
                <c:pt idx="1">
                  <c:v>2.3449999999999999E-2</c:v>
                </c:pt>
                <c:pt idx="2">
                  <c:v>2.8559999999999999E-2</c:v>
                </c:pt>
                <c:pt idx="3">
                  <c:v>3.1519999999999999E-2</c:v>
                </c:pt>
                <c:pt idx="4">
                  <c:v>3.2230000000000002E-2</c:v>
                </c:pt>
                <c:pt idx="5">
                  <c:v>3.3340000000000002E-2</c:v>
                </c:pt>
                <c:pt idx="6">
                  <c:v>3.4340000000000002E-2</c:v>
                </c:pt>
                <c:pt idx="7">
                  <c:v>3.4329999999999999E-2</c:v>
                </c:pt>
                <c:pt idx="8">
                  <c:v>3.4329999999999999E-2</c:v>
                </c:pt>
                <c:pt idx="9">
                  <c:v>3.5580000000000001E-2</c:v>
                </c:pt>
                <c:pt idx="10">
                  <c:v>3.4869999999999998E-2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BB9-4222-B3A9-B1330D0336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8125743"/>
        <c:axId val="1248141583"/>
      </c:scatterChart>
      <c:valAx>
        <c:axId val="1248125743"/>
        <c:scaling>
          <c:orientation val="minMax"/>
          <c:max val="1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48141583"/>
        <c:crossesAt val="1.0000000000000004E-5"/>
        <c:crossBetween val="midCat"/>
        <c:majorUnit val="1000"/>
      </c:valAx>
      <c:valAx>
        <c:axId val="1248141583"/>
        <c:scaling>
          <c:logBase val="10"/>
          <c:orientation val="minMax"/>
          <c:max val="5"/>
          <c:min val="1.0000000000000004E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24812574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B758D-5858-4887-B99A-83078CBA237B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AD667-4010-45A8-A36D-614D3CA0C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09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068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5604-28B1-C5F7-5E23-FB5499A47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3F037E6-1F31-B2A4-85C9-B769F6247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7F4D0AD-FA57-7B04-D6D0-7BFCF9486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EBC7E8-A69E-D3BE-34B2-08F25AF23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85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E281-487A-D102-478C-6E42B818B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08DE458-AA1F-1151-4A4D-79EECDD15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F85B8EE-3DC1-BD92-2B5E-C52C33FD7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479680-2F20-A012-4273-B7468A1AF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06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70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672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4459-303A-8537-BF08-A5B66408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4A15D80-887B-1401-24C3-A142F1AB7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8B2F7C3-CF0D-2BD2-6292-6D190E2A6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F8FCE9-633A-ACCD-7321-53EC497DC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33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B51EC-1CEE-A188-5A64-4C1A7F94B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D9A58AD-D0A6-10C8-9611-38ABD3AE4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4CE13BE-A7F3-EDB7-30D2-333CA803D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3E3E1F-367C-C946-015A-7673CFC13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88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BC3C7-F16E-51DF-37DE-452EC43C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89BEBCE-A891-B7AD-187C-DC8C13AE6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BFC9212-360E-8B10-1F86-AA8BECF5C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578E57C-D754-DB08-5C08-45222F6A5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021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4B8F9-40A9-03DE-96D8-5BC2866F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13E3028-59C0-72AF-C8DF-6A749FAC4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0159827-F63F-A893-CD9A-6553D2453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71232F-452A-5E62-C152-C883B2B3A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713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F3898-626D-A313-2681-5D1FB0E7F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DD8C6A2-5482-9BE8-CC93-01B455499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9304A86-EDBF-585F-2668-410E47F79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EFDB80-1864-D2AB-14E0-5F6226FCE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564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591B4-617D-8A36-5FAF-55BA6EE8C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8D36D3A-A309-0314-A5C0-4E038F063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FEB323B-03E6-4AAC-D9E5-9BBAAD155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21D4A3-F4B9-548F-6893-AFDDD2A9A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0FD5E-16EE-4D25-91F4-B489E3CE616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8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7D522-60A8-B8B4-E257-7DFB5512E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FCCC5E-7E82-B1D5-2DA1-7145644C8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F63CD5-59CF-DE8D-1D21-A7119B36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D14AC7-2881-178E-10CB-0BDB5102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66B1AC-E90D-2034-C749-E021CBBE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40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E5061-3E37-F1A7-83E9-4615916F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2E6082-7575-E1F1-B6FF-0F8E1EA2B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7440E0-9E74-40A5-05AA-247C57F2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23A669-C764-7541-8CC6-DF69FC37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93907F-B619-82B0-01A9-7CFE106E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47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4438C6-97D0-6AC9-0428-8D0E7AB79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F2973A-07A5-29EB-B841-DD0752F99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74DB79-35B8-59B0-BEAA-D1004B1C5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17BFD-F0E5-37E7-FD26-9FD492EB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F26993-E188-8378-BE2F-FF579D57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87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0B41C-C8AB-BDCF-8B12-85603DEC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CCFB0B-BFD5-9233-B7FE-525BD7105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0CC882-4D94-CBC6-BD00-6E380567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0FDA59-3A87-0DEB-4D26-1F0035DFF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71FEA9-0FB6-0D52-FCAF-05A1BA1E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51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CA77D-751D-2F12-6191-938E6356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5A3A9A-611D-6DBE-2112-22AC73248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5DA279-04C6-33D0-B8DE-478558B97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D500BE-982B-66C9-6FE2-865E20A1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21C9F5-9BD9-2F07-7D77-6026073B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93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56C1E-E38E-21F6-6292-297A5220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1A775A-A8A4-47E6-CBAA-793C1BF6F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D05123-A932-A2D1-CEFF-2C58AADFF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C2D3E38-1CAA-ECE7-055F-3213DF87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B1C17B-8EBD-8322-D9AA-FA1A5F12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51608C-BDDA-2213-2098-B363854E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37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0AB5B-3602-729B-E669-5E4C26F9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147EE3-1072-8EA0-6489-60CA0976E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A436A4-9CE4-37EC-702D-E7B99813E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0A5F4E-7DA2-1BDD-817E-7106746B0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0E8FF9C-8E74-D8EA-5569-DEC943DD7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371406-6EDE-352D-8D55-DB953088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ADD202E-F14F-B6D8-C4CB-BC86C4A5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4D2A15-B0AD-F387-C92B-79B241A2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05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3FB36-115C-B0D9-0EE7-FCCEE256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A2B5DC8-950F-0DD0-F8B7-FA83DFFF2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A2BFDC-8134-E602-2C1E-20ED5C3A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06A13B-9F1A-5305-18A2-AE2D9892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40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2C240A-F777-A2B7-5946-A658E944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EDA141-DBBF-4CA2-B7B9-578CCC78E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34D700-B124-4DCB-A974-88EF2695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24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C86A8-6634-48CD-613B-D47F7CB8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3D0A4-6368-A89F-95E5-9310F986C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89CF26-EC8C-A3D5-185E-C4A2040CD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61231D-94CC-D986-4417-96FAF5E8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B764FC-340C-040F-372D-8012A3EA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3639E9-B2D3-2455-AD39-E47C8BFE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8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63722-1157-C2C3-2FBF-7CD028EC9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C8EF5F-9D37-1108-3072-5CBAA1B4F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78762A-3E58-9E4F-A9F5-8B559211A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C5A3C6-3A8B-300E-2E5D-32E79E6E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471231-2137-FB16-22F9-3427F685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6AA305-862F-7DE4-81E5-5DFC2FB5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52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57918-74A6-A3F0-DAD0-D7EF5AD4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2AF6EA-8046-8DD5-8A96-C87ADD980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4B2A85-C400-7C0F-F9C2-0C2EBC41D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AC74F-C8DC-4E51-BCF8-2247EB92896D}" type="datetimeFigureOut">
              <a:rPr lang="ru-RU" smtClean="0"/>
              <a:t>27.10.2025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B19C35-17BA-2384-F8E8-5C78B086D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485CC-A53E-B139-F434-A2BA1A9EF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5639A-1E0C-4107-8956-D6EB3939D2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7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33EF-49CC-4D5E-A64F-A6D6C010B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370" y="1268760"/>
            <a:ext cx="11532270" cy="144016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графовой</a:t>
            </a: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нейросети на простейшей задаче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D0C07-7E98-45E4-A753-503F593E9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370" y="4149080"/>
            <a:ext cx="4908357" cy="720079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Андрей Куприн 622</a:t>
            </a:r>
          </a:p>
        </p:txBody>
      </p:sp>
    </p:spTree>
    <p:extLst>
      <p:ext uri="{BB962C8B-B14F-4D97-AF65-F5344CB8AC3E}">
        <p14:creationId xmlns:p14="http://schemas.microsoft.com/office/powerpoint/2010/main" val="7785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1C203-FFE7-7DD6-CB54-7F677A12F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5473EC6-3654-454B-2A01-AAC4D126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0"/>
            <a:ext cx="11498745" cy="54867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Преимущества </a:t>
            </a: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GNN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9A75E-339F-F20E-9124-D1012DD7F191}"/>
              </a:ext>
            </a:extLst>
          </p:cNvPr>
          <p:cNvSpPr txBox="1"/>
          <p:nvPr/>
        </p:nvSpPr>
        <p:spPr>
          <a:xfrm>
            <a:off x="346627" y="548679"/>
            <a:ext cx="1149874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Отметим две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ключевые особенности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которые позволяют им эффективно решать некоторые задачи:</a:t>
            </a: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Локальность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подобно свертке в сетях, работающих с изображениями, техника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учесть, что непосредственные соседи влияют на вершину больше, чем далекие части графа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Инвариантность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перестановке вершин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пронумеровать вершины графа в другом порядке, предсказания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графовой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нейросети об атрибутах вершин останутся теми же с точностью до перестановки, а предсказание о графе как едином целом, не изменится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Полнота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доказывается, что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правильном выборе атрибутов и достаточном количество слоев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GNN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может описать любое преобразование над графом.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1AA61-F01C-48C9-911B-0D00D3F402AA}"/>
              </a:ext>
            </a:extLst>
          </p:cNvPr>
          <p:cNvSpPr txBox="1"/>
          <p:nvPr/>
        </p:nvSpPr>
        <p:spPr>
          <a:xfrm>
            <a:off x="1764251" y="6309321"/>
            <a:ext cx="864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Инвариантность к перестановке при предсказании внутренней энергии молекулы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32AC41-CEC9-4F03-B0DC-68F7AEF3F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4" t="34" b="-34"/>
          <a:stretch/>
        </p:blipFill>
        <p:spPr>
          <a:xfrm>
            <a:off x="1764251" y="3717905"/>
            <a:ext cx="8640960" cy="25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1C203-FFE7-7DD6-CB54-7F677A12F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5473EC6-3654-454B-2A01-AAC4D126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0"/>
            <a:ext cx="11498745" cy="54867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Недостатки </a:t>
            </a: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GNN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9A75E-339F-F20E-9124-D1012DD7F191}"/>
              </a:ext>
            </a:extLst>
          </p:cNvPr>
          <p:cNvSpPr txBox="1"/>
          <p:nvPr/>
        </p:nvSpPr>
        <p:spPr>
          <a:xfrm>
            <a:off x="346627" y="548679"/>
            <a:ext cx="11498745" cy="3888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в базовом виде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имеют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ряд недостатков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Выразительность на глобальном уровне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воспринимает некоторые пары графов, как изоморфные, хотя это не так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(случайные атрибуты, позиционное кодирование)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Выразительность на локальном уровне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способна предсказать количество  колец и клик в графе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(вручную созданные начальные атрибуты, позиционное кодирование)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Пересглаживание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 ростом числа слоев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артибуты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все сильнее усредняются и становятся неотличимыми друг от друга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(подмешивание оригинальных значений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ограничение распространения сообщений)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Пересжатие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в графе могут быть узкие места. В этом случае в одну вершину, связующую две части графа, стекается очень много информации, которую приходится сжимать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(глобальная вершина, перестройка вычислительного графа)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1AA61-F01C-48C9-911B-0D00D3F402AA}"/>
              </a:ext>
            </a:extLst>
          </p:cNvPr>
          <p:cNvSpPr txBox="1"/>
          <p:nvPr/>
        </p:nvSpPr>
        <p:spPr>
          <a:xfrm>
            <a:off x="1987382" y="6309321"/>
            <a:ext cx="8194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Базовая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может различить некоторые графы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557F6-F3C2-47E2-9737-5F1D4065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7382" y="4435972"/>
            <a:ext cx="8194698" cy="18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2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1C203-FFE7-7DD6-CB54-7F677A12F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5473EC6-3654-454B-2A01-AAC4D126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0"/>
            <a:ext cx="11498745" cy="54867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Геометрические </a:t>
            </a:r>
            <a:r>
              <a:rPr lang="ru-RU" sz="36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графовые</a:t>
            </a: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нейронные сети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9A75E-339F-F20E-9124-D1012DD7F191}"/>
              </a:ext>
            </a:extLst>
          </p:cNvPr>
          <p:cNvSpPr txBox="1"/>
          <p:nvPr/>
        </p:nvSpPr>
        <p:spPr>
          <a:xfrm>
            <a:off x="346627" y="548679"/>
            <a:ext cx="1149874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граф является представлением некоторого геометрического объекта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часть признаков каждого узла это его координаты в трехмерном пространстве, требуется чтобы GNN была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устойчива не только к перестановкам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вершин, но и к движению графа как единого целого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180000" algn="just"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мы можем взять в качестве атрибутов вершин: </a:t>
            </a: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Абсолютные координаты вершин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неустойчивость к перемещению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вращению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Относительные координаты вершин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неустойчивость к вращению графа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indent="-2880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Расстояния между вершинами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потеря большого количества информации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F0174-317D-4B10-B040-96019895C6A1}"/>
              </a:ext>
            </a:extLst>
          </p:cNvPr>
          <p:cNvSpPr txBox="1"/>
          <p:nvPr/>
        </p:nvSpPr>
        <p:spPr>
          <a:xfrm>
            <a:off x="335358" y="6322116"/>
            <a:ext cx="11498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Устойчивость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 </a:t>
            </a:r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 движению графа как единого целого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B6FD41-3D51-42B1-BFB8-3324EA2F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57" y="3503761"/>
            <a:ext cx="11487084" cy="28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4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7C9E0-A4D2-DD73-AE73-F9B3E5B26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4E6F-9994-C1DB-8FA8-1036A6EC7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865" y="2708920"/>
            <a:ext cx="11532270" cy="144016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геометрической </a:t>
            </a:r>
            <a:r>
              <a:rPr lang="ru-RU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графовой</a:t>
            </a: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34262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EC253-E391-53F1-8115-BF0CFDF4D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8875AC7F-75EB-4DFB-728E-656EB914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0"/>
            <a:ext cx="11498745" cy="54867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EGNN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3F4D27-DE4C-9901-E348-BFC41A11C9AB}"/>
                  </a:ext>
                </a:extLst>
              </p:cNvPr>
              <p:cNvSpPr txBox="1"/>
              <p:nvPr/>
            </p:nvSpPr>
            <p:spPr>
              <a:xfrm>
                <a:off x="346627" y="548679"/>
                <a:ext cx="11498745" cy="6098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000" algn="just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Примером геометрической </a:t>
                </a:r>
                <a:r>
                  <a:rPr lang="ru-RU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графовой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нейронной сети может служить архитектура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EGNN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предложенная в 2022 году. Доказывается, что данная архитектура </a:t>
                </a:r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устойчива к перестановке вершин графа, а также вращению и перемещению графа как единого целого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Слой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данной архитектуры выглядит следующим образом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𝑖𝑛𝑖𝑡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𝑛𝑓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атрибуты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слое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координаты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слое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скорость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слое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𝑛𝑓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атрибуты, </a:t>
                </a:r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агрегированные на ребре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атрибуты ребра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находящегося между вершинами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соседи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indent="450000" algn="ctr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3F4D27-DE4C-9901-E348-BFC41A11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7" y="548679"/>
                <a:ext cx="11498745" cy="6098336"/>
              </a:xfrm>
              <a:prstGeom prst="rect">
                <a:avLst/>
              </a:prstGeom>
              <a:blipFill>
                <a:blip r:embed="rId3"/>
                <a:stretch>
                  <a:fillRect l="-583" t="-500" r="-5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6229-93A3-ED2D-AF03-03D70F223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228DFA-AF25-D5E7-A5A6-8C977E3D9DC5}"/>
              </a:ext>
            </a:extLst>
          </p:cNvPr>
          <p:cNvSpPr txBox="1"/>
          <p:nvPr/>
        </p:nvSpPr>
        <p:spPr>
          <a:xfrm>
            <a:off x="346627" y="548679"/>
            <a:ext cx="114987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Попробуем применить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EGNN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практике. Рассмотрим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задачу движения трех тел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одинаковой массы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попробуем по начальным условиям предсказать состояние системы через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шагов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4FF4E207-FCC7-BFDC-87F6-8501110F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0"/>
            <a:ext cx="11498745" cy="54867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0B375B-34AF-1D4A-77FD-C27FF7F5C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9023" y="1310700"/>
            <a:ext cx="5011416" cy="5011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69F77-D512-C4A0-7BF1-7000EE89EE98}"/>
              </a:ext>
            </a:extLst>
          </p:cNvPr>
          <p:cNvSpPr txBox="1"/>
          <p:nvPr/>
        </p:nvSpPr>
        <p:spPr>
          <a:xfrm>
            <a:off x="3579024" y="6322116"/>
            <a:ext cx="501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трех тел</a:t>
            </a:r>
          </a:p>
        </p:txBody>
      </p:sp>
    </p:spTree>
    <p:extLst>
      <p:ext uri="{BB962C8B-B14F-4D97-AF65-F5344CB8AC3E}">
        <p14:creationId xmlns:p14="http://schemas.microsoft.com/office/powerpoint/2010/main" val="40812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88169-167C-2882-50A9-2FC1B85F8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D5771-3EBF-F47C-B4E0-6FC788542638}"/>
              </a:ext>
            </a:extLst>
          </p:cNvPr>
          <p:cNvSpPr txBox="1"/>
          <p:nvPr/>
        </p:nvSpPr>
        <p:spPr>
          <a:xfrm>
            <a:off x="346627" y="548679"/>
            <a:ext cx="11498745" cy="3580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решения задачи:</a:t>
            </a:r>
          </a:p>
          <a:p>
            <a:pPr indent="288000" algn="just">
              <a:spcAft>
                <a:spcPts val="800"/>
              </a:spcAft>
              <a:buFont typeface="+mj-lt"/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Численным методом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рассчитаем 10.000 траекторий, длиной 500 шагов.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.000 траекторий используем для обучения, а остальные – для валидации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(простой симулятор с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GitHub)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88000" algn="just">
              <a:spcAft>
                <a:spcPts val="800"/>
              </a:spcAft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 каждой траектории возьмем </a:t>
            </a: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координаты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 также </a:t>
            </a: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векторы скоростей для первого шага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координаты для последнего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 18 чисел)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88000" algn="just">
              <a:spcAft>
                <a:spcPts val="800"/>
              </a:spcAft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Будем подавать в нейронную сеть </a:t>
            </a: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координаты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векторы скоростей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а также </a:t>
            </a: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попарные расстояния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Будем считать граф </a:t>
            </a: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полным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качестве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loss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функции будем использовать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MSE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(параметры нейросети взяты из оригинальной статьи)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88000" algn="just">
              <a:spcAft>
                <a:spcPts val="800"/>
              </a:spcAft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Выполним </a:t>
            </a: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10.000 итераций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(параметры тренировки взяты из оригинальной статьи,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часа на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RTX 3070)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2CB57A5F-6AF4-26A0-C20C-AC016F854D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08927"/>
              </p:ext>
            </p:extLst>
          </p:nvPr>
        </p:nvGraphicFramePr>
        <p:xfrm>
          <a:off x="3413556" y="3766150"/>
          <a:ext cx="5364888" cy="2555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270202D-641B-EB4B-04D8-7FA4ECB46C72}"/>
              </a:ext>
            </a:extLst>
          </p:cNvPr>
          <p:cNvSpPr txBox="1"/>
          <p:nvPr/>
        </p:nvSpPr>
        <p:spPr>
          <a:xfrm>
            <a:off x="3535272" y="6322116"/>
            <a:ext cx="6185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41230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9023-CA8E-1FF8-BA54-BA39F0B6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653381-1097-D067-3051-9C4A7DA1B166}"/>
              </a:ext>
            </a:extLst>
          </p:cNvPr>
          <p:cNvSpPr txBox="1"/>
          <p:nvPr/>
        </p:nvSpPr>
        <p:spPr>
          <a:xfrm>
            <a:off x="346627" y="548679"/>
            <a:ext cx="11498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Удается более-менее точно предсказывать состояние системы после 500 шагов.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9245ABC9-9E01-CB35-F1F4-219BC1CC5D00}"/>
              </a:ext>
            </a:extLst>
          </p:cNvPr>
          <p:cNvSpPr txBox="1">
            <a:spLocks/>
          </p:cNvSpPr>
          <p:nvPr/>
        </p:nvSpPr>
        <p:spPr>
          <a:xfrm>
            <a:off x="335359" y="0"/>
            <a:ext cx="11498745" cy="548679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DB1EAE8-580F-02C4-D6B5-4C75D9EA575D}"/>
              </a:ext>
            </a:extLst>
          </p:cNvPr>
          <p:cNvGrpSpPr/>
          <p:nvPr/>
        </p:nvGrpSpPr>
        <p:grpSpPr>
          <a:xfrm>
            <a:off x="238579" y="2529321"/>
            <a:ext cx="11714842" cy="3780000"/>
            <a:chOff x="238579" y="1745549"/>
            <a:chExt cx="11714842" cy="3780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E47E21B-695B-37F4-0016-5EC5177E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000" y="1745549"/>
              <a:ext cx="3780000" cy="37800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6E8A57C-BAB2-CF62-BD36-3E93E11E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79" y="1745549"/>
              <a:ext cx="3780000" cy="37800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C37C01C4-C8FE-4B20-BF77-51A737058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421" y="1745549"/>
              <a:ext cx="3780000" cy="378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706E802-6DCB-BC9E-3F59-8C10DF2FF69E}"/>
              </a:ext>
            </a:extLst>
          </p:cNvPr>
          <p:cNvSpPr txBox="1"/>
          <p:nvPr/>
        </p:nvSpPr>
        <p:spPr>
          <a:xfrm>
            <a:off x="238579" y="6322116"/>
            <a:ext cx="8351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трех тел</a:t>
            </a:r>
          </a:p>
        </p:txBody>
      </p:sp>
    </p:spTree>
    <p:extLst>
      <p:ext uri="{BB962C8B-B14F-4D97-AF65-F5344CB8AC3E}">
        <p14:creationId xmlns:p14="http://schemas.microsoft.com/office/powerpoint/2010/main" val="171707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77146-547B-9730-6A24-56367BC8F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7F2C80-7FBE-A1A5-C333-F75218E53CA5}"/>
              </a:ext>
            </a:extLst>
          </p:cNvPr>
          <p:cNvSpPr txBox="1"/>
          <p:nvPr/>
        </p:nvSpPr>
        <p:spPr>
          <a:xfrm>
            <a:off x="346627" y="548679"/>
            <a:ext cx="11498745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удалось сделать: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Предсказание не на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500, а на 1 шаг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вперед (решение расходится из-за накапливающихся ошибок, так как ничем не ограничено)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Коллизии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тел между собой и с границами области (нейросеть обучается очень медленно или не обучается вовсе)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533F07E0-DECB-E671-967B-0F126E7452D3}"/>
              </a:ext>
            </a:extLst>
          </p:cNvPr>
          <p:cNvSpPr txBox="1">
            <a:spLocks/>
          </p:cNvSpPr>
          <p:nvPr/>
        </p:nvSpPr>
        <p:spPr>
          <a:xfrm>
            <a:off x="335359" y="0"/>
            <a:ext cx="11498745" cy="548679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Ограничения текущей реализации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93F9AE-F32B-FA9C-B52F-458CF178F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45" y="2342344"/>
            <a:ext cx="3979772" cy="3979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F0179-A535-382B-DFE1-F5AE47294AE1}"/>
              </a:ext>
            </a:extLst>
          </p:cNvPr>
          <p:cNvSpPr txBox="1"/>
          <p:nvPr/>
        </p:nvSpPr>
        <p:spPr>
          <a:xfrm>
            <a:off x="4094845" y="6322116"/>
            <a:ext cx="562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с коллизиями</a:t>
            </a:r>
          </a:p>
        </p:txBody>
      </p:sp>
    </p:spTree>
    <p:extLst>
      <p:ext uri="{BB962C8B-B14F-4D97-AF65-F5344CB8AC3E}">
        <p14:creationId xmlns:p14="http://schemas.microsoft.com/office/powerpoint/2010/main" val="2352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D2AF-8FC4-7457-0F0D-A1E496BD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9F6178-59DB-02B3-BB5D-CF21AAD805EC}"/>
              </a:ext>
            </a:extLst>
          </p:cNvPr>
          <p:cNvSpPr txBox="1"/>
          <p:nvPr/>
        </p:nvSpPr>
        <p:spPr>
          <a:xfrm>
            <a:off x="346627" y="548679"/>
            <a:ext cx="114987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>
              <a:spcBef>
                <a:spcPts val="800"/>
              </a:spcBef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более свежей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FastEGNN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Improving Equivariant Graph Neural Networks on Large Geometric Graphs via Virtual Nodes Learning, </a:t>
            </a:r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2024)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Aether 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(Latent Field Discovery In Interacting Dynamical Systems With Neural Fields, 2024)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HEGNN 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(Are High-Degree Representations Really Unnecessary in Equivariant Graph Neural Networks?, 2025)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GOTENNET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Rethinking Efficient 3D Equivariant Graph Neural Networks, </a:t>
            </a:r>
            <a:r>
              <a:rPr lang="ru-RU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2025)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000" algn="just">
              <a:spcBef>
                <a:spcPts val="800"/>
              </a:spcBef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коллизий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Offset Geometric Contact 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72E2C727-D7E1-4734-3837-10C47C55EDCB}"/>
              </a:ext>
            </a:extLst>
          </p:cNvPr>
          <p:cNvSpPr txBox="1">
            <a:spLocks/>
          </p:cNvSpPr>
          <p:nvPr/>
        </p:nvSpPr>
        <p:spPr>
          <a:xfrm>
            <a:off x="335359" y="0"/>
            <a:ext cx="11498745" cy="548679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Дальнейшие действия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CD86CF-8702-EF18-DEAE-2B024B45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08" y="3411001"/>
            <a:ext cx="5911381" cy="2970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42A5B1-37FD-9414-CFA1-807E1B4D0BF1}"/>
              </a:ext>
            </a:extLst>
          </p:cNvPr>
          <p:cNvSpPr txBox="1"/>
          <p:nvPr/>
        </p:nvSpPr>
        <p:spPr>
          <a:xfrm>
            <a:off x="3140308" y="6322116"/>
            <a:ext cx="6580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 свежие архитектуры</a:t>
            </a:r>
          </a:p>
        </p:txBody>
      </p:sp>
    </p:spTree>
    <p:extLst>
      <p:ext uri="{BB962C8B-B14F-4D97-AF65-F5344CB8AC3E}">
        <p14:creationId xmlns:p14="http://schemas.microsoft.com/office/powerpoint/2010/main" val="29805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33EF-49CC-4D5E-A64F-A6D6C010B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865" y="2708920"/>
            <a:ext cx="11532270" cy="144016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Выжимка из прошлых выступлений</a:t>
            </a:r>
          </a:p>
        </p:txBody>
      </p:sp>
    </p:spTree>
    <p:extLst>
      <p:ext uri="{BB962C8B-B14F-4D97-AF65-F5344CB8AC3E}">
        <p14:creationId xmlns:p14="http://schemas.microsoft.com/office/powerpoint/2010/main" val="25448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4656-53D0-28A6-229A-13E602397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96281A-D7C4-19A6-40F3-BCC247BE1CC9}"/>
              </a:ext>
            </a:extLst>
          </p:cNvPr>
          <p:cNvSpPr txBox="1"/>
          <p:nvPr/>
        </p:nvSpPr>
        <p:spPr>
          <a:xfrm>
            <a:off x="346627" y="548679"/>
            <a:ext cx="11498745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>
              <a:spcBef>
                <a:spcPts val="800"/>
              </a:spcBef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к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сверточной нейросети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TailorNet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Predicting Clothing in 3D as a Function of Human Pose, Shape and Garment Style 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(2020)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DC34B7-B982-1E95-E503-2414A620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33" y="1595320"/>
            <a:ext cx="9074331" cy="471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259DF0-180A-199C-9DF5-C2978452EA21}"/>
              </a:ext>
            </a:extLst>
          </p:cNvPr>
          <p:cNvSpPr txBox="1"/>
          <p:nvPr/>
        </p:nvSpPr>
        <p:spPr>
          <a:xfrm>
            <a:off x="1558833" y="6309321"/>
            <a:ext cx="8161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Выкройка ткани</a:t>
            </a:r>
          </a:p>
        </p:txBody>
      </p:sp>
    </p:spTree>
    <p:extLst>
      <p:ext uri="{BB962C8B-B14F-4D97-AF65-F5344CB8AC3E}">
        <p14:creationId xmlns:p14="http://schemas.microsoft.com/office/powerpoint/2010/main" val="19180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4A2EB-E2F4-F1AA-9789-D648376D4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>
            <a:extLst>
              <a:ext uri="{FF2B5EF4-FFF2-40B4-BE49-F238E27FC236}">
                <a16:creationId xmlns:a16="http://schemas.microsoft.com/office/drawing/2014/main" id="{9AB9F880-06FE-B917-CB4E-28205A3BA354}"/>
              </a:ext>
            </a:extLst>
          </p:cNvPr>
          <p:cNvSpPr txBox="1">
            <a:spLocks/>
          </p:cNvSpPr>
          <p:nvPr/>
        </p:nvSpPr>
        <p:spPr>
          <a:xfrm>
            <a:off x="335359" y="0"/>
            <a:ext cx="11498745" cy="548679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Источники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36D2A5-AB7C-9869-A3AE-8A673072D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" b="8352"/>
          <a:stretch>
            <a:fillRect/>
          </a:stretch>
        </p:blipFill>
        <p:spPr>
          <a:xfrm>
            <a:off x="3436959" y="548679"/>
            <a:ext cx="5318081" cy="5773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101CA-0441-798A-9CC8-9666E269EF70}"/>
              </a:ext>
            </a:extLst>
          </p:cNvPr>
          <p:cNvSpPr txBox="1"/>
          <p:nvPr/>
        </p:nvSpPr>
        <p:spPr>
          <a:xfrm>
            <a:off x="3436959" y="6322116"/>
            <a:ext cx="628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E(n) Equivariant Graph Neural Networks</a:t>
            </a:r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196795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F4A2676A-701E-48FB-AB7B-2EB2212A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05" y="0"/>
            <a:ext cx="11502189" cy="545432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D76CF-8FC2-41B0-985B-29A37FAB0C0C}"/>
                  </a:ext>
                </a:extLst>
              </p:cNvPr>
              <p:cNvSpPr txBox="1"/>
              <p:nvPr/>
            </p:nvSpPr>
            <p:spPr>
              <a:xfrm>
                <a:off x="344906" y="545432"/>
                <a:ext cx="11502189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000" algn="just"/>
                <a:r>
                  <a:rPr lang="ru-RU" sz="20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Графом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называют совокупность множества вершин и множества ребер, из соединяющих.</a:t>
                </a:r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180000" algn="just">
                  <a:spcAft>
                    <a:spcPts val="80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Введем следующие обозначения:</a:t>
                </a:r>
              </a:p>
              <a:p>
                <a:pPr indent="-288000" algn="just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атрибуты вершин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графа;</a:t>
                </a:r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-288000" algn="just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атрибуты ребер 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графа;</a:t>
                </a:r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-288000" algn="just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глобальные атрибуты графа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 есть его атрибуты как единого целого.</a:t>
                </a:r>
                <a:endPara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D76CF-8FC2-41B0-985B-29A37FAB0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06" y="545432"/>
                <a:ext cx="11502189" cy="1938992"/>
              </a:xfrm>
              <a:prstGeom prst="rect">
                <a:avLst/>
              </a:prstGeom>
              <a:blipFill>
                <a:blip r:embed="rId2"/>
                <a:stretch>
                  <a:fillRect l="-477" t="-1567" b="-4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4617A1-E70D-EE58-D7A1-CA41CCAB2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"/>
          <a:stretch/>
        </p:blipFill>
        <p:spPr>
          <a:xfrm>
            <a:off x="2494546" y="2590800"/>
            <a:ext cx="7198455" cy="3721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D3C810-3A35-CF19-BE0C-D4F30DFA23DF}"/>
              </a:ext>
            </a:extLst>
          </p:cNvPr>
          <p:cNvSpPr txBox="1"/>
          <p:nvPr/>
        </p:nvSpPr>
        <p:spPr>
          <a:xfrm>
            <a:off x="2494545" y="6312567"/>
            <a:ext cx="7198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Многие задачи сводятся к предсказанию атрибутов графа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56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BBE75-9211-AD5A-A6FC-0589C39B3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2BC2E879-D669-6FB0-604C-93224B90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42" y="0"/>
            <a:ext cx="11524915" cy="545432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Графовые нейросети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(GNN)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DD139-EAEC-F9CC-03F5-709648DBA1D0}"/>
              </a:ext>
            </a:extLst>
          </p:cNvPr>
          <p:cNvSpPr txBox="1"/>
          <p:nvPr/>
        </p:nvSpPr>
        <p:spPr>
          <a:xfrm>
            <a:off x="333542" y="545432"/>
            <a:ext cx="115249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/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Графовая нейросеть (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GNN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дифференцируемое преобразование всех атрибутов графа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1A55C0-2B1A-293C-48CF-FDA711B2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629" y="1175048"/>
            <a:ext cx="11096740" cy="5115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DB9708-C67D-02D2-9885-9CF13AD35503}"/>
              </a:ext>
            </a:extLst>
          </p:cNvPr>
          <p:cNvSpPr txBox="1"/>
          <p:nvPr/>
        </p:nvSpPr>
        <p:spPr>
          <a:xfrm>
            <a:off x="547628" y="6290864"/>
            <a:ext cx="1109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Графовая нейронная сеть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654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DEE2-191D-227C-55D9-02C97CF21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DA4EEF3A-9C5A-9092-7AFB-8DEC1B1A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0"/>
            <a:ext cx="11521280" cy="54867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B3FF4B-4E8D-B6DF-A883-7F756368825A}"/>
                  </a:ext>
                </a:extLst>
              </p:cNvPr>
              <p:cNvSpPr txBox="1"/>
              <p:nvPr/>
            </p:nvSpPr>
            <p:spPr>
              <a:xfrm>
                <a:off x="263352" y="548679"/>
                <a:ext cx="11593288" cy="2657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000" algn="just"/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Попробуем использовать информацию о структуре графа, чтобы атрибуты смежных вершин и ребер могли влиять друг на друга. Для этого используется техника под названием </a:t>
                </a:r>
                <a:r>
                  <a:rPr lang="en-US" sz="20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message passing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180000" algn="just">
                  <a:spcAft>
                    <a:spcPts val="80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Рассмотрим ее на примере вершин:</a:t>
                </a:r>
              </a:p>
              <a:p>
                <a:pPr lvl="0" indent="288000" algn="just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каждой вершины графа 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агрегируем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атрибуты смежных с ней вершин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indent="288000" algn="just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Преобразовываем получившееся сообщение с помощью некоторой обучаемой функции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288000" algn="just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Обновляем атрибуты вершины</a:t>
                </a:r>
                <a:r>
                  <a:rPr lang="en-US" sz="2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20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180000" algn="just"/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Аналогичные рассуждения справедливы и для ребер графа.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B3FF4B-4E8D-B6DF-A883-7F7563688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48679"/>
                <a:ext cx="11593288" cy="2657138"/>
              </a:xfrm>
              <a:prstGeom prst="rect">
                <a:avLst/>
              </a:prstGeom>
              <a:blipFill>
                <a:blip r:embed="rId2"/>
                <a:stretch>
                  <a:fillRect l="-526" t="-1147" r="-578" b="-3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B2FDC4-C45A-DEBF-0F81-4A2CE2EE81B2}"/>
              </a:ext>
            </a:extLst>
          </p:cNvPr>
          <p:cNvSpPr txBox="1"/>
          <p:nvPr/>
        </p:nvSpPr>
        <p:spPr>
          <a:xfrm>
            <a:off x="2918654" y="6309321"/>
            <a:ext cx="5143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</a:t>
            </a:r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примере вершин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F2A79D-1DC7-ADDB-8728-750F22D7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31" b="1331"/>
          <a:stretch/>
        </p:blipFill>
        <p:spPr>
          <a:xfrm>
            <a:off x="2918654" y="3429000"/>
            <a:ext cx="6354692" cy="28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76B6-3C69-D3C1-7DAC-0AD5AA1EA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158521-0D90-B333-DF91-C161DBA11B4F}"/>
                  </a:ext>
                </a:extLst>
              </p:cNvPr>
              <p:cNvSpPr txBox="1"/>
              <p:nvPr/>
            </p:nvSpPr>
            <p:spPr>
              <a:xfrm>
                <a:off x="335359" y="548680"/>
                <a:ext cx="1152128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000"/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Техника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message passing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напоминает </a:t>
                </a:r>
                <a:r>
                  <a:rPr lang="ru-R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сверточный слой 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атрибуты элемента графа обновляются с учетом атрибутов соседей. Применив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таких слоев последовательно, мы можем организовать обмен сообщениями между частями графа, расположенными в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шагах друг от друга.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158521-0D90-B333-DF91-C161DBA11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9" y="548680"/>
                <a:ext cx="11521281" cy="1015663"/>
              </a:xfrm>
              <a:prstGeom prst="rect">
                <a:avLst/>
              </a:prstGeom>
              <a:blipFill>
                <a:blip r:embed="rId2"/>
                <a:stretch>
                  <a:fillRect l="-529" t="-299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49AAAD31-1050-4A28-55B3-6C6B64E7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56000" y="2105043"/>
            <a:ext cx="10080000" cy="42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85B3B-1B01-3CE2-5A3A-56E4AAEC05EA}"/>
              </a:ext>
            </a:extLst>
          </p:cNvPr>
          <p:cNvSpPr txBox="1"/>
          <p:nvPr/>
        </p:nvSpPr>
        <p:spPr>
          <a:xfrm>
            <a:off x="1063803" y="6309320"/>
            <a:ext cx="10072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</a:t>
            </a:r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примере вершин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78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0C4A9-B126-6957-4D9C-4CFD649D4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66C5183D-755C-E984-8FE6-D883BE3D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0"/>
            <a:ext cx="11563639" cy="548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Learned representations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4ED4AF-6637-2D97-B883-B63F617192F4}"/>
                  </a:ext>
                </a:extLst>
              </p:cNvPr>
              <p:cNvSpPr txBox="1"/>
              <p:nvPr/>
            </p:nvSpPr>
            <p:spPr>
              <a:xfrm>
                <a:off x="335359" y="569459"/>
                <a:ext cx="11521281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80000" algn="just">
                  <a:spcAft>
                    <a:spcPts val="80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Выше мы показали, как техника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message passing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позволяет обмениваться сообщениями однотипным элементам графа. Но мы можем </a:t>
                </a:r>
                <a:r>
                  <a:rPr lang="ru-RU" sz="20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адаптировать ее и для обмена информацией между элементами разного типа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Пусть требуется изменить атрибуты вершин с учетом атрибутов смежных ребер. Тогда:</a:t>
                </a:r>
              </a:p>
              <a:p>
                <a:pPr lvl="0" indent="288000" algn="just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каждой вершины графа </a:t>
                </a:r>
                <a:r>
                  <a:rPr lang="ru-RU" sz="2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агрегируем</a:t>
                </a: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атрибуты смежных с ней ребер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indent="288000" algn="just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Преобразовываем получившееся сообщение с помощью обучаемой функции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которая отображает вектор из пространства атрибутов ребра в пространство атрибутов вершины;</a:t>
                </a:r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0" indent="288000" algn="just">
                  <a:spcAft>
                    <a:spcPts val="800"/>
                  </a:spcAft>
                  <a:buFont typeface="+mj-lt"/>
                  <a:buAutoNum type="arabicPeriod"/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Обновляем атрибуты каждой вершины с учетом сообщения.</a:t>
                </a:r>
                <a:endParaRPr lang="ru-RU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4ED4AF-6637-2D97-B883-B63F61719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9" y="569459"/>
                <a:ext cx="11521281" cy="2554545"/>
              </a:xfrm>
              <a:prstGeom prst="rect">
                <a:avLst/>
              </a:prstGeom>
              <a:blipFill>
                <a:blip r:embed="rId2"/>
                <a:stretch>
                  <a:fillRect l="-529" t="-1193" r="-582" b="-3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A1EA14-141C-AACB-26DE-3BC375D9DA30}"/>
              </a:ext>
            </a:extLst>
          </p:cNvPr>
          <p:cNvSpPr txBox="1"/>
          <p:nvPr/>
        </p:nvSpPr>
        <p:spPr>
          <a:xfrm>
            <a:off x="2196426" y="6316804"/>
            <a:ext cx="7799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Learned representations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0DBD68-4CE6-1F9A-400A-C78276B2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528819" y="3305783"/>
            <a:ext cx="7134362" cy="30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3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202B-C4BC-03FA-59A4-954ED248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B2108B-E3DF-BDED-319E-D4DDF546C737}"/>
              </a:ext>
            </a:extLst>
          </p:cNvPr>
          <p:cNvSpPr txBox="1"/>
          <p:nvPr/>
        </p:nvSpPr>
        <p:spPr>
          <a:xfrm>
            <a:off x="335359" y="548680"/>
            <a:ext cx="115212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/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Данная техника получила название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learned representations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мы можем создать слой для обмена сообщениями между вершинами и ребрами графа.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каком порядке и между какими элементами отправлять эти сообщения – открытый вопрос. Разработано множество вариантов такого слоя.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21E77-D0E6-2E8D-334C-94496D571B09}"/>
              </a:ext>
            </a:extLst>
          </p:cNvPr>
          <p:cNvSpPr txBox="1"/>
          <p:nvPr/>
        </p:nvSpPr>
        <p:spPr>
          <a:xfrm>
            <a:off x="3024141" y="6309320"/>
            <a:ext cx="6143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Различные варианты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применения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learned representations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1BF272C-3592-E5EA-7599-F64AB70F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024141" y="1913947"/>
            <a:ext cx="6143717" cy="43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2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5F506-218C-724C-47D1-9634C06D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5D4DC02E-6022-A60B-57D3-B755D5DC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48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Global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representations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9C706-43FF-2426-C6CB-5E0B4078D647}"/>
              </a:ext>
            </a:extLst>
          </p:cNvPr>
          <p:cNvSpPr txBox="1"/>
          <p:nvPr/>
        </p:nvSpPr>
        <p:spPr>
          <a:xfrm>
            <a:off x="335360" y="548680"/>
            <a:ext cx="115212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000" algn="just"/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У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техники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message passing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есть один недостаток – сложно организовать эффективный обмен сообщениями между элементами графа, которые находятся не далеко друг от друга. Глобальные атрибуты графа могут не только описывать свойства графа как единого целого, но и выступать в качестве «моста» между далекими его элементами. Поэтому технику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learned representations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можно применить и для 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обмена сообщениями с глобальными атрибутами графа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ADFF1-439A-A7A2-FC9C-AF0A345FAA1C}"/>
              </a:ext>
            </a:extLst>
          </p:cNvPr>
          <p:cNvSpPr txBox="1"/>
          <p:nvPr/>
        </p:nvSpPr>
        <p:spPr>
          <a:xfrm>
            <a:off x="1696679" y="6309320"/>
            <a:ext cx="8798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использования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representations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729BC33-2944-C657-47E5-86D3BD3F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96679" y="2689129"/>
            <a:ext cx="8798641" cy="362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8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1220</Words>
  <Application>Microsoft Office PowerPoint</Application>
  <PresentationFormat>Широкоэкранный</PresentationFormat>
  <Paragraphs>111</Paragraphs>
  <Slides>21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Тема Office</vt:lpstr>
      <vt:lpstr>Исследование графовой нейросети на простейшей задаче</vt:lpstr>
      <vt:lpstr>Выжимка из прошлых выступлений</vt:lpstr>
      <vt:lpstr>Графы</vt:lpstr>
      <vt:lpstr>Графовые нейросети (GNN)</vt:lpstr>
      <vt:lpstr>Message passing</vt:lpstr>
      <vt:lpstr>Презентация PowerPoint</vt:lpstr>
      <vt:lpstr>Learned representations</vt:lpstr>
      <vt:lpstr>Презентация PowerPoint</vt:lpstr>
      <vt:lpstr>Global representations</vt:lpstr>
      <vt:lpstr>Преимущества GNN</vt:lpstr>
      <vt:lpstr>Недостатки GNN</vt:lpstr>
      <vt:lpstr>Геометрические графовые нейронные сети</vt:lpstr>
      <vt:lpstr>Пример геометрической графовой нейронной сети</vt:lpstr>
      <vt:lpstr>EGNN</vt:lpstr>
      <vt:lpstr>Задача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Андрей Куприн</dc:creator>
  <cp:lastModifiedBy>Андрей Куприн</cp:lastModifiedBy>
  <cp:revision>14</cp:revision>
  <dcterms:created xsi:type="dcterms:W3CDTF">2025-10-26T15:25:46Z</dcterms:created>
  <dcterms:modified xsi:type="dcterms:W3CDTF">2025-10-27T12:16:37Z</dcterms:modified>
</cp:coreProperties>
</file>